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70" r:id="rId8"/>
    <p:sldId id="271" r:id="rId9"/>
    <p:sldId id="272" r:id="rId10"/>
    <p:sldId id="273" r:id="rId11"/>
    <p:sldId id="264" r:id="rId12"/>
    <p:sldId id="265" r:id="rId13"/>
    <p:sldId id="266" r:id="rId14"/>
    <p:sldId id="267" r:id="rId15"/>
    <p:sldId id="268" r:id="rId16"/>
    <p:sldId id="269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D5D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B9762-955A-4449-953C-2EE53F4E9E94}" type="datetimeFigureOut">
              <a:rPr lang="pl-PL" smtClean="0"/>
              <a:pPr/>
              <a:t>2017-05-12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8531A-50D1-4B88-94B8-8835F7DF3D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B9762-955A-4449-953C-2EE53F4E9E94}" type="datetimeFigureOut">
              <a:rPr lang="pl-PL" smtClean="0"/>
              <a:pPr/>
              <a:t>2017-05-12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8531A-50D1-4B88-94B8-8835F7DF3D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B9762-955A-4449-953C-2EE53F4E9E94}" type="datetimeFigureOut">
              <a:rPr lang="pl-PL" smtClean="0"/>
              <a:pPr/>
              <a:t>2017-05-12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8531A-50D1-4B88-94B8-8835F7DF3D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B9762-955A-4449-953C-2EE53F4E9E94}" type="datetimeFigureOut">
              <a:rPr lang="pl-PL" smtClean="0"/>
              <a:pPr/>
              <a:t>2017-05-12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8531A-50D1-4B88-94B8-8835F7DF3D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B9762-955A-4449-953C-2EE53F4E9E94}" type="datetimeFigureOut">
              <a:rPr lang="pl-PL" smtClean="0"/>
              <a:pPr/>
              <a:t>2017-05-12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8531A-50D1-4B88-94B8-8835F7DF3D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B9762-955A-4449-953C-2EE53F4E9E94}" type="datetimeFigureOut">
              <a:rPr lang="pl-PL" smtClean="0"/>
              <a:pPr/>
              <a:t>2017-05-12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8531A-50D1-4B88-94B8-8835F7DF3D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B9762-955A-4449-953C-2EE53F4E9E94}" type="datetimeFigureOut">
              <a:rPr lang="pl-PL" smtClean="0"/>
              <a:pPr/>
              <a:t>2017-05-12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8531A-50D1-4B88-94B8-8835F7DF3D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B9762-955A-4449-953C-2EE53F4E9E94}" type="datetimeFigureOut">
              <a:rPr lang="pl-PL" smtClean="0"/>
              <a:pPr/>
              <a:t>2017-05-12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8531A-50D1-4B88-94B8-8835F7DF3D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B9762-955A-4449-953C-2EE53F4E9E94}" type="datetimeFigureOut">
              <a:rPr lang="pl-PL" smtClean="0"/>
              <a:pPr/>
              <a:t>2017-05-12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8531A-50D1-4B88-94B8-8835F7DF3D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B9762-955A-4449-953C-2EE53F4E9E94}" type="datetimeFigureOut">
              <a:rPr lang="pl-PL" smtClean="0"/>
              <a:pPr/>
              <a:t>2017-05-12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8531A-50D1-4B88-94B8-8835F7DF3D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B9762-955A-4449-953C-2EE53F4E9E94}" type="datetimeFigureOut">
              <a:rPr lang="pl-PL" smtClean="0"/>
              <a:pPr/>
              <a:t>2017-05-12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8531A-50D1-4B88-94B8-8835F7DF3D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B9762-955A-4449-953C-2EE53F4E9E94}" type="datetimeFigureOut">
              <a:rPr lang="pl-PL" smtClean="0"/>
              <a:pPr/>
              <a:t>2017-05-12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8531A-50D1-4B88-94B8-8835F7DF3DBE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70510" y="1484784"/>
            <a:ext cx="901131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6000" b="1" cap="all" spc="0" dirty="0" smtClean="0">
                <a:ln w="9000" cmpd="sng">
                  <a:solidFill>
                    <a:schemeClr val="tx1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Rolnictwo ekologiczne,</a:t>
            </a:r>
          </a:p>
          <a:p>
            <a:pPr algn="ctr"/>
            <a:r>
              <a:rPr lang="pl-PL" sz="60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A nasze zdrowie</a:t>
            </a:r>
            <a:endParaRPr lang="pl-PL" sz="6000" b="1" cap="all" spc="0" dirty="0" smtClean="0">
              <a:ln w="9000" cmpd="sng">
                <a:solidFill>
                  <a:schemeClr val="tx1"/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Obraz 2" descr="EKO SKWARK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437112"/>
            <a:ext cx="2420888" cy="2420888"/>
          </a:xfrm>
          <a:prstGeom prst="rect">
            <a:avLst/>
          </a:prstGeom>
        </p:spPr>
      </p:pic>
      <p:pic>
        <p:nvPicPr>
          <p:cNvPr id="6" name="Obraz 5" descr="logo-ZSI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4941168"/>
            <a:ext cx="1243243" cy="141277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 bright="37000"/>
          </a:blip>
          <a:srcRect/>
          <a:stretch>
            <a:fillRect l="-3000" t="-26000" r="-12000" b="-10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51520" y="332656"/>
            <a:ext cx="85689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        Grupa </a:t>
            </a:r>
            <a:r>
              <a:rPr lang="pl-PL" sz="20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Eko Skwarki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, czyli uczniowie 2 klasy Technikum Weterynarii    </a:t>
            </a:r>
          </a:p>
          <a:p>
            <a:pPr algn="just"/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w ramach kampanii prozdrowotnej odwiedzili zaprzyjaźniony sklep </a:t>
            </a:r>
          </a:p>
          <a:p>
            <a:pPr algn="just"/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z żywnością i produktami ekologicznymi. </a:t>
            </a:r>
          </a:p>
          <a:p>
            <a:pPr algn="just"/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Właścicielka sklepu poruszyła ważny temat zdrowego żywienia. Dzięki tej wizycie młodzież wzbogaciła swoją wiedzą o produkty ekologiczne, a także  dostępne zamienniki tych produktów, najczęściej stosowane w naszych kuchniach. Pani Kamila wyjaśniła dlaczego warto sięgać po produkty oznaczone certyfikacją ekologiczną. Dodatkowo skorzystaliśmy z degustacji: koktajl sporządzony z nasion </a:t>
            </a:r>
            <a:r>
              <a:rPr lang="pl-PL" sz="2000" b="1" dirty="0" err="1" smtClean="0">
                <a:latin typeface="Times New Roman" pitchFamily="18" charset="0"/>
                <a:cs typeface="Times New Roman" pitchFamily="18" charset="0"/>
              </a:rPr>
              <a:t>chia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, mleka migdałowego, bananów i kiwi. Magiczny napój sprawił, że nasza motywacja do działania jeszcze  bardziej się  rozwinęła.</a:t>
            </a:r>
          </a:p>
          <a:p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Obraz 2" descr="18360926_1440514206023143_2093919394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3717032"/>
            <a:ext cx="3888432" cy="2916324"/>
          </a:xfrm>
          <a:prstGeom prst="rect">
            <a:avLst/>
          </a:prstGeom>
        </p:spPr>
      </p:pic>
      <p:pic>
        <p:nvPicPr>
          <p:cNvPr id="5" name="Obraz 4" descr="18386690_1440514232689807_1396347599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3717032"/>
            <a:ext cx="3875922" cy="290694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 bright="55000"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467544" y="332656"/>
            <a:ext cx="8094557" cy="24314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Głębiej poznaliśmy kilka produktów z oferty, którą proponuje sklep </a:t>
            </a:r>
            <a:r>
              <a:rPr lang="pl-PL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Eco Sam w Słupsku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. Oto przykłady:</a:t>
            </a:r>
          </a:p>
          <a:p>
            <a:pPr algn="ctr"/>
            <a:endParaRPr lang="pl-PL" sz="4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pl-PL" sz="3200" b="1" dirty="0" smtClean="0">
                <a:ln w="17780" cmpd="sng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Zamienniki na produkty ekologiczne  (najczęściej kupowane w Unii Europejskiej):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9264" y="2852936"/>
            <a:ext cx="6624736" cy="321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Porcja 15g nasion </a:t>
            </a:r>
            <a:r>
              <a:rPr kumimoji="0" lang="pl-PL" sz="15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chia</a:t>
            </a:r>
            <a:r>
              <a:rPr kumimoji="0" lang="pl-PL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zawiera: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pl-PL" sz="1500" b="1" dirty="0" smtClean="0">
                <a:latin typeface="Arial" pitchFamily="34" charset="0"/>
                <a:cs typeface="Arial" pitchFamily="34" charset="0"/>
              </a:rPr>
              <a:t> 8 razy więcej kwasów Omega-3 niż dziki łosoś,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pl-PL" sz="15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l-PL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15 razy więcej magnezu niż brokuły,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pl-PL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pl-PL" sz="1500" b="1" dirty="0" smtClean="0">
                <a:latin typeface="Arial" pitchFamily="34" charset="0"/>
                <a:cs typeface="Arial" pitchFamily="34" charset="0"/>
              </a:rPr>
              <a:t> 6 razy więcej wapnia niż mleko,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pl-PL" sz="15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l-PL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3 razy więcej żelaza niż szpinak,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pl-PL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pl-PL" sz="1500" b="1" dirty="0" smtClean="0">
                <a:latin typeface="Arial" pitchFamily="34" charset="0"/>
                <a:cs typeface="Arial" pitchFamily="34" charset="0"/>
              </a:rPr>
              <a:t> 4 razy więcej selenu niż len,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pl-PL" sz="15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l-PL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2 razy więcej błonnika niż otręby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pl-PL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 bright="55000"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332656"/>
            <a:ext cx="835292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Cukier z palmy kokosowej </a:t>
            </a:r>
          </a:p>
          <a:p>
            <a:endParaRPr lang="pl-PL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zawiera około 38 kcal w porcji 10 gram. Znaleźć w nim można witaminy z grupy B oraz witaminę C, a także minerały: potas, magnez, cynk i żelazo. </a:t>
            </a:r>
          </a:p>
          <a:p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W przeciwieństwie do białego cukru typu kryształ, słodzik z palmy kokosowej nie wywołuje nagłych wahań cukru w organizmie, ponieważ posiada niski indeks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glikemiczny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IG=35.</a:t>
            </a:r>
          </a:p>
          <a:p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Dla porównania: </a:t>
            </a:r>
          </a:p>
          <a:p>
            <a:pPr>
              <a:buFontTx/>
              <a:buChar char="-"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syrop z agawy ma IG=42, </a:t>
            </a:r>
          </a:p>
          <a:p>
            <a:pPr>
              <a:buFontTx/>
              <a:buChar char="-"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miód IG=55, </a:t>
            </a:r>
          </a:p>
          <a:p>
            <a:pPr>
              <a:buFontTx/>
              <a:buChar char="-"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cukier trzcinowy IG=68, </a:t>
            </a:r>
          </a:p>
          <a:p>
            <a:pPr>
              <a:buFontTx/>
              <a:buChar char="-"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cukier zwykły IG=70 (wysoki).</a:t>
            </a:r>
            <a:endParaRPr lang="pl-PL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 bright="49000"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395536" y="764704"/>
            <a:ext cx="84249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Mleko migdałowe to bogactwo minerałów </a:t>
            </a:r>
          </a:p>
          <a:p>
            <a:endParaRPr lang="pl-PL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Posiada zapas magnezu, manganu, selenu, żelaza, wapnia i potasu. Charakteryzuje go również duża zawartość witaminy E (1,80mg), D2 (0,75µg), ryboflawina (0,21mg). </a:t>
            </a:r>
          </a:p>
          <a:p>
            <a:pPr algn="just"/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Trzeba przyznać, że główną grupą, którą może zainteresować mleko migdałowe oprócz wegan są osoby z nietolerancją laktozy, stosujące dietę bezglutenową. </a:t>
            </a:r>
          </a:p>
          <a:p>
            <a:pPr algn="just"/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Inną zaletą tego mleka nad krowim jest zawartość zdrowszego tłuszczu oraz brak kazeiny. Ma również mniej cukru i brak u niego cholesterolu.</a:t>
            </a:r>
          </a:p>
          <a:p>
            <a:endParaRPr lang="pl-PL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Wartość energetyczna w 100ml: </a:t>
            </a:r>
            <a:r>
              <a:rPr lang="pl-PL" sz="2200" b="1" dirty="0" smtClean="0">
                <a:latin typeface="Times New Roman" pitchFamily="18" charset="0"/>
                <a:cs typeface="Times New Roman" pitchFamily="18" charset="0"/>
              </a:rPr>
              <a:t>13kcal</a:t>
            </a:r>
            <a:endParaRPr lang="pl-PL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 bright="42000"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79512" y="1124744"/>
            <a:ext cx="83529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     Zawarta w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syropie z agawy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fruktoza to cukier prosty, który jest przyswajany przez organizm dużo wolniej niż powszechnie stosowana sacharoza lub glukoza. </a:t>
            </a:r>
          </a:p>
          <a:p>
            <a:pPr algn="just"/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Agawa zawiera także spore ilości inuliny – naturalnego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probiotyku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, który powoduje wzrost korzystnej flory przewodu pokarmowego, obniża poziom cholesterolu oraz lipidów </a:t>
            </a:r>
          </a:p>
          <a:p>
            <a:pPr algn="just"/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w surowicy krwi oraz usprawnia pracę przewodu pokarmowego </a:t>
            </a:r>
          </a:p>
          <a:p>
            <a:pPr algn="just"/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– zapobiega zaparciom i redukuje toksyczne metabolity. </a:t>
            </a:r>
          </a:p>
          <a:p>
            <a:pPr algn="just"/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Kolejną zaletą nektaru z agawy jest jego niski indeks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glikemiczny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– jest on około cztery razy niższy niż w przypadku miodu. </a:t>
            </a:r>
            <a:endParaRPr lang="pl-PL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 bright="30000"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467544" y="332656"/>
            <a:ext cx="84249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Najczęściej </a:t>
            </a:r>
            <a:r>
              <a:rPr lang="pl-PL" sz="2800" b="1" dirty="0" err="1" smtClean="0">
                <a:latin typeface="Times New Roman" pitchFamily="18" charset="0"/>
                <a:cs typeface="Times New Roman" pitchFamily="18" charset="0"/>
              </a:rPr>
              <a:t>karob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 można znaleźć w postaci zmielonego proszku, który niesłychanie łudząco przypomina kakao. Bogaty jest w naturalny cukier, wapń i inne minerały oraz witaminy. Posiada stosunkowo niską zawartość tłuszczu</a:t>
            </a:r>
          </a:p>
          <a:p>
            <a:pPr algn="just"/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 i kalorii.</a:t>
            </a:r>
            <a:endParaRPr lang="pl-PL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 bright="55000"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323528" y="188640"/>
            <a:ext cx="8568952" cy="4176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l-PL" sz="3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pl-PL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Czarnuszka</a:t>
            </a:r>
          </a:p>
          <a:p>
            <a:endParaRPr lang="pl-PL" sz="2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Różnorodne kwasy tłuszczowe (linolowy, alfa-linolenowy, rzadki w przyrodzie </a:t>
            </a:r>
            <a:r>
              <a:rPr lang="pl-PL" sz="2200" dirty="0" err="1" smtClean="0">
                <a:latin typeface="Times New Roman" pitchFamily="18" charset="0"/>
                <a:cs typeface="Times New Roman" pitchFamily="18" charset="0"/>
              </a:rPr>
              <a:t>eikozadienowy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, palmitynowy, </a:t>
            </a:r>
            <a:r>
              <a:rPr lang="pl-PL" sz="2200" dirty="0" err="1" smtClean="0">
                <a:latin typeface="Times New Roman" pitchFamily="18" charset="0"/>
                <a:cs typeface="Times New Roman" pitchFamily="18" charset="0"/>
              </a:rPr>
              <a:t>mirystynowy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 i inne) fosfolipidy i fitosterole, cenne flawonoidy i równie cenne saponiny białka (osiem </a:t>
            </a:r>
          </a:p>
          <a:p>
            <a:pPr algn="just"/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z dziewięciu niezbędnych aminokwasów) i węglowodany alkaloidy m.in. </a:t>
            </a:r>
            <a:r>
              <a:rPr lang="pl-PL" sz="2200" dirty="0" err="1" smtClean="0">
                <a:latin typeface="Times New Roman" pitchFamily="18" charset="0"/>
                <a:cs typeface="Times New Roman" pitchFamily="18" charset="0"/>
              </a:rPr>
              <a:t>nigellinę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pl-PL" sz="2200" dirty="0" err="1" smtClean="0">
                <a:latin typeface="Times New Roman" pitchFamily="18" charset="0"/>
                <a:cs typeface="Times New Roman" pitchFamily="18" charset="0"/>
              </a:rPr>
              <a:t>nigellaminę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pl-PL" sz="2200" dirty="0" err="1" smtClean="0">
                <a:latin typeface="Times New Roman" pitchFamily="18" charset="0"/>
                <a:cs typeface="Times New Roman" pitchFamily="18" charset="0"/>
              </a:rPr>
              <a:t>nigellidynę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pl-PL" sz="2200" dirty="0" err="1" smtClean="0">
                <a:latin typeface="Times New Roman" pitchFamily="18" charset="0"/>
                <a:cs typeface="Times New Roman" pitchFamily="18" charset="0"/>
              </a:rPr>
              <a:t>nigellicynę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 – rzadkie w świecie roślin), olejek eteryczny zawierający m.in. </a:t>
            </a:r>
            <a:r>
              <a:rPr lang="pl-PL" sz="2200" dirty="0" err="1" smtClean="0">
                <a:latin typeface="Times New Roman" pitchFamily="18" charset="0"/>
                <a:cs typeface="Times New Roman" pitchFamily="18" charset="0"/>
              </a:rPr>
              <a:t>tymochinon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, limonen, </a:t>
            </a:r>
            <a:r>
              <a:rPr lang="pl-PL" sz="2200" dirty="0" err="1" smtClean="0">
                <a:latin typeface="Times New Roman" pitchFamily="18" charset="0"/>
                <a:cs typeface="Times New Roman" pitchFamily="18" charset="0"/>
              </a:rPr>
              <a:t>karwakrol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, karwon i in. witaminy A, E, F, B1, B3, B6, biotynę, związki mineralne m.in. cynku, selenu, magnezu, wapnia, żelaza, sodu i potasu</a:t>
            </a:r>
            <a:endParaRPr lang="pl-PL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qqqq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3787" y="2560340"/>
            <a:ext cx="5730213" cy="4297660"/>
          </a:xfrm>
          <a:prstGeom prst="rect">
            <a:avLst/>
          </a:prstGeom>
        </p:spPr>
      </p:pic>
      <p:pic>
        <p:nvPicPr>
          <p:cNvPr id="3" name="Obraz 2" descr="ju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5724128" cy="3583285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6300192" y="188640"/>
            <a:ext cx="26288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 smtClean="0"/>
              <a:t>Jedz owoce, jedz warzywa, a będziesz w energii pływał.</a:t>
            </a:r>
            <a:r>
              <a:rPr lang="pl-PL" sz="2200" b="1" dirty="0" smtClean="0"/>
              <a:t/>
            </a:r>
            <a:br>
              <a:rPr lang="pl-PL" sz="2200" b="1" dirty="0" smtClean="0"/>
            </a:br>
            <a:endParaRPr lang="pl-PL" dirty="0"/>
          </a:p>
        </p:txBody>
      </p:sp>
      <p:sp>
        <p:nvSpPr>
          <p:cNvPr id="6" name="Prostokąt 5"/>
          <p:cNvSpPr/>
          <p:nvPr/>
        </p:nvSpPr>
        <p:spPr>
          <a:xfrm>
            <a:off x="395536" y="3933056"/>
            <a:ext cx="22322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 smtClean="0"/>
              <a:t>Jedz warzywa będziesz zdrów, </a:t>
            </a:r>
          </a:p>
          <a:p>
            <a:r>
              <a:rPr lang="pl-PL" sz="2400" b="1" dirty="0" smtClean="0"/>
              <a:t>jedz warzywa będziesz rósł</a:t>
            </a:r>
            <a:r>
              <a:rPr lang="pl-PL" sz="2400" dirty="0" smtClean="0"/>
              <a:t>.</a:t>
            </a:r>
            <a:endParaRPr lang="pl-PL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q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77816" y="2758362"/>
            <a:ext cx="5466184" cy="4099638"/>
          </a:xfrm>
          <a:prstGeom prst="rect">
            <a:avLst/>
          </a:prstGeom>
        </p:spPr>
      </p:pic>
      <p:pic>
        <p:nvPicPr>
          <p:cNvPr id="2" name="Obraz 1" descr="qqq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" y="0"/>
            <a:ext cx="5508104" cy="4127092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5508104" y="0"/>
            <a:ext cx="3635896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200" b="1" dirty="0" smtClean="0"/>
              <a:t/>
            </a:r>
            <a:br>
              <a:rPr lang="pl-PL" sz="2200" b="1" dirty="0" smtClean="0"/>
            </a:br>
            <a:r>
              <a:rPr lang="pl-PL" sz="2400" b="1" dirty="0" smtClean="0"/>
              <a:t>Gimnastykuj się codziennie, bo to zdrowo  </a:t>
            </a:r>
          </a:p>
          <a:p>
            <a:r>
              <a:rPr lang="pl-PL" sz="2400" b="1" dirty="0" smtClean="0"/>
              <a:t>i przyjemnie.</a:t>
            </a:r>
            <a:br>
              <a:rPr lang="pl-PL" sz="2400" b="1" dirty="0" smtClean="0"/>
            </a:br>
            <a:r>
              <a:rPr lang="pl-PL" sz="2400" b="1" dirty="0" smtClean="0"/>
              <a:t>Chcesz mieć miłe miny jedz owoce i witaminy.</a:t>
            </a:r>
            <a:endParaRPr lang="pl-PL" sz="2400" b="1" dirty="0"/>
          </a:p>
        </p:txBody>
      </p:sp>
      <p:sp>
        <p:nvSpPr>
          <p:cNvPr id="5" name="Prostokąt 4"/>
          <p:cNvSpPr/>
          <p:nvPr/>
        </p:nvSpPr>
        <p:spPr>
          <a:xfrm>
            <a:off x="395536" y="4509120"/>
            <a:ext cx="26277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 smtClean="0"/>
              <a:t>Jedz dużo czerwonych jabłuszek, bo to owoc dla dziewuszek.</a:t>
            </a:r>
            <a:endParaRPr lang="pl-PL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t="12000" r="-25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0" y="-315416"/>
            <a:ext cx="359848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Koniec</a:t>
            </a:r>
            <a:endParaRPr lang="pl-PL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3851920" y="0"/>
            <a:ext cx="550810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700" dirty="0" smtClean="0"/>
              <a:t>ZSI w Słupsku</a:t>
            </a:r>
          </a:p>
          <a:p>
            <a:r>
              <a:rPr lang="pl-PL" sz="1700" dirty="0" smtClean="0"/>
              <a:t>Klasa 2TW pozdrawia i zachęca do zdrowego, ekologicznego odżywiania. EKO jest modne i  EKO jest dobre </a:t>
            </a:r>
            <a:r>
              <a:rPr lang="pl-PL" sz="1700" dirty="0" smtClean="0">
                <a:sym typeface="Wingdings" pitchFamily="2" charset="2"/>
              </a:rPr>
              <a:t></a:t>
            </a:r>
            <a:endParaRPr lang="pl-PL" sz="17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 bright="26000"/>
          </a:blip>
          <a:srcRect/>
          <a:stretch>
            <a:fillRect l="-63000" r="-6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260648"/>
            <a:ext cx="8568952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l-PL" sz="2200" b="1" dirty="0" smtClean="0">
                <a:solidFill>
                  <a:srgbClr val="020A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Rolnictwo ekologiczne</a:t>
            </a:r>
            <a:r>
              <a:rPr lang="pl-PL" sz="2200" dirty="0" smtClean="0">
                <a:solidFill>
                  <a:srgbClr val="020A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to alternatywny dla rolnictwa konwencjonalnego system gospodarowania zmierzający do poprawy jakości i zdrowotności artykułów żywieniowych i innych produktów rolnych, zrównoważony ekologicznie i ograniczający ingerencję człowieka w ekosystem gospodarstwa, co hamuje</a:t>
            </a:r>
            <a:r>
              <a:rPr lang="pl-PL" sz="2200" dirty="0">
                <a:solidFill>
                  <a:srgbClr val="020A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pl-PL" sz="2200" dirty="0" smtClean="0">
                <a:solidFill>
                  <a:srgbClr val="020A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proces degradacji siedliska rolniczego.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l-PL" sz="2200" dirty="0" smtClean="0">
              <a:solidFill>
                <a:srgbClr val="020A1B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l-PL" sz="2200" b="1" dirty="0" smtClean="0">
                <a:solidFill>
                  <a:srgbClr val="020A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Główne zasady rolnictwa ekologicznego: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pl-PL" sz="2200" dirty="0" smtClean="0">
                <a:solidFill>
                  <a:srgbClr val="020A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podstawowe zasady prowadzenia gospodarstwa rolnego,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pl-PL" sz="2200" dirty="0" smtClean="0">
                <a:solidFill>
                  <a:srgbClr val="020A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przestawienie gospodarstwa na ekologiczne metody produkcji,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pl-PL" sz="2200" dirty="0" smtClean="0">
                <a:solidFill>
                  <a:srgbClr val="020A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konkurencyjność rolnictwa ekologicznego,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pl-PL" sz="2200" dirty="0" smtClean="0">
                <a:solidFill>
                  <a:srgbClr val="020A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znakowanie produktów ekologicznych,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pl-PL" sz="2200" dirty="0" smtClean="0">
                <a:solidFill>
                  <a:srgbClr val="020A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towaroznawstwo produktów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pl-PL" sz="2200" dirty="0" smtClean="0">
                <a:solidFill>
                  <a:srgbClr val="020A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ekologicznych,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pl-PL" sz="2200" dirty="0" smtClean="0">
                <a:solidFill>
                  <a:srgbClr val="020A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obrót produktami ekologicznymi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pl-PL" sz="2200" dirty="0" smtClean="0">
                <a:solidFill>
                  <a:srgbClr val="020A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sprzedaż</a:t>
            </a:r>
          </a:p>
        </p:txBody>
      </p:sp>
      <p:pic>
        <p:nvPicPr>
          <p:cNvPr id="19458" name="Picture 2" descr="Podobny obraz"/>
          <p:cNvPicPr>
            <a:picLocks noChangeAspect="1" noChangeArrowheads="1"/>
          </p:cNvPicPr>
          <p:nvPr/>
        </p:nvPicPr>
        <p:blipFill>
          <a:blip r:embed="rId3" cstate="print"/>
          <a:srcRect b="10599"/>
          <a:stretch>
            <a:fillRect/>
          </a:stretch>
        </p:blipFill>
        <p:spPr bwMode="auto">
          <a:xfrm>
            <a:off x="5148064" y="3861048"/>
            <a:ext cx="3816424" cy="27409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 bright="45000"/>
          </a:blip>
          <a:srcRect/>
          <a:stretch>
            <a:fillRect l="-63000" r="-6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51520" y="188640"/>
            <a:ext cx="864096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pl-PL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Głównymi ZALETAMI i wartością inwestowania w rolnictwo ekologiczne jest: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rgbClr val="020A1B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zdrowa żywność,</a:t>
            </a:r>
            <a:b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rgbClr val="020A1B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rgbClr val="020A1B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dbałość o środowisko nie stosując nawozów sztucznych i chemicznych środków ochrony roślin; zamiast nich stosuje się nawóz naturalny np.</a:t>
            </a:r>
            <a:r>
              <a:rPr kumimoji="0" lang="pl-PL" b="0" i="0" u="none" strike="noStrike" cap="none" normalizeH="0" dirty="0" smtClean="0">
                <a:ln>
                  <a:noFill/>
                </a:ln>
                <a:solidFill>
                  <a:srgbClr val="020A1B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kompostownik, obornik,</a:t>
            </a:r>
            <a:endParaRPr lang="pl-PL" dirty="0">
              <a:solidFill>
                <a:srgbClr val="020A1B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rgbClr val="020A1B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nie stosuje się substancji przyspieszających wzrost roślin i zwierząt,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pl-PL" dirty="0">
                <a:solidFill>
                  <a:srgbClr val="020A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rgbClr val="020A1B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 gospodarstwach ekologicznych glebę nawozi się tylko w sposób naturalny,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pl-PL" dirty="0">
                <a:solidFill>
                  <a:srgbClr val="020A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rgbClr val="020A1B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rolnicy używają odnawialnych źródeł energii,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pl-PL" dirty="0">
                <a:solidFill>
                  <a:srgbClr val="020A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rgbClr val="020A1B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dzięki ekologicznemu gospodarowaniu zmniejsza sie zanieczyszczenie środowiska związkami chemicznymi,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pl-PL" dirty="0" smtClean="0">
                <a:solidFill>
                  <a:srgbClr val="020A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zapewnienie zwierzętom ruchu na świeżym powietrzu,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pl-PL" dirty="0" smtClean="0">
                <a:solidFill>
                  <a:srgbClr val="020A1B"/>
                </a:solidFill>
                <a:latin typeface="Times New Roman" pitchFamily="18" charset="0"/>
                <a:cs typeface="Times New Roman" pitchFamily="18" charset="0"/>
              </a:rPr>
              <a:t> samowystarczalność paszowa gospodarstwa,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pl-PL" dirty="0" smtClean="0">
                <a:solidFill>
                  <a:srgbClr val="020A1B"/>
                </a:solidFill>
                <a:latin typeface="Times New Roman" pitchFamily="18" charset="0"/>
                <a:cs typeface="Times New Roman" pitchFamily="18" charset="0"/>
              </a:rPr>
              <a:t> dążenie do zamknięcia materii w gospodarstwie (rezygnacja z peptydów, antybiotyków oraz hormonów w glebie i żywności),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pl-PL" dirty="0" smtClean="0">
                <a:solidFill>
                  <a:srgbClr val="020A1B"/>
                </a:solidFill>
                <a:latin typeface="Times New Roman" pitchFamily="18" charset="0"/>
                <a:cs typeface="Times New Roman" pitchFamily="18" charset="0"/>
              </a:rPr>
              <a:t>  poprzez pracochłonne metody produkcji pozwala na stwarzanie nowych miejsc pracy,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pl-PL" dirty="0" smtClean="0">
                <a:solidFill>
                  <a:srgbClr val="020A1B"/>
                </a:solidFill>
                <a:latin typeface="Times New Roman" pitchFamily="18" charset="0"/>
                <a:cs typeface="Times New Roman" pitchFamily="18" charset="0"/>
              </a:rPr>
              <a:t> daje ogromną szansę na eksport produktów ekologicznych na rynki Unii Europejskiej,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pl-PL" dirty="0" smtClean="0">
                <a:solidFill>
                  <a:srgbClr val="020A1B"/>
                </a:solidFill>
                <a:latin typeface="Times New Roman" pitchFamily="18" charset="0"/>
                <a:cs typeface="Times New Roman" pitchFamily="18" charset="0"/>
              </a:rPr>
              <a:t> utrzymywanie naturalnych krajobrazów,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pl-PL" dirty="0" smtClean="0">
                <a:solidFill>
                  <a:srgbClr val="020A1B"/>
                </a:solidFill>
                <a:latin typeface="Times New Roman" pitchFamily="18" charset="0"/>
                <a:cs typeface="Times New Roman" pitchFamily="18" charset="0"/>
              </a:rPr>
              <a:t> ochrona wód gruntowych,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pl-PL" dirty="0" smtClean="0">
                <a:solidFill>
                  <a:srgbClr val="020A1B"/>
                </a:solidFill>
                <a:latin typeface="Times New Roman" pitchFamily="18" charset="0"/>
                <a:cs typeface="Times New Roman" pitchFamily="18" charset="0"/>
              </a:rPr>
              <a:t> podnoszenie świadomości ekologicznej ludności</a:t>
            </a:r>
            <a:endParaRPr lang="pl-PL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1331640" y="5445224"/>
            <a:ext cx="454623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Zapamiętaj !!  </a:t>
            </a:r>
            <a:endParaRPr lang="pl-PL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434" name="Picture 2" descr="Znalezione obrazy dla zapytania gify animowane ruchome warzyw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400842"/>
            <a:ext cx="2808312" cy="2343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 bright="36000"/>
          </a:blip>
          <a:srcRect/>
          <a:stretch>
            <a:fillRect l="-63000" r="-6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251520" y="260648"/>
            <a:ext cx="4572000" cy="467820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2800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Zdrowo żyj i się odżywiaj,</a:t>
            </a:r>
            <a:br>
              <a:rPr lang="pl-PL" sz="2800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pl-PL" sz="2800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Jedz owoce i warzywa.</a:t>
            </a:r>
            <a:br>
              <a:rPr lang="pl-PL" sz="2800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pl-PL" sz="2800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Umyj ręce przed jedzeniem,</a:t>
            </a:r>
            <a:br>
              <a:rPr lang="pl-PL" sz="2800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pl-PL" sz="2800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Wychodź na dwór, dbaj o siebie.</a:t>
            </a:r>
          </a:p>
          <a:p>
            <a:r>
              <a:rPr lang="pl-PL" sz="2800" b="1" dirty="0" smtClean="0"/>
              <a:t/>
            </a:r>
            <a:br>
              <a:rPr lang="pl-PL" sz="2800" b="1" dirty="0" smtClean="0"/>
            </a:br>
            <a:r>
              <a:rPr lang="pl-PL" sz="2800" b="1" i="1" dirty="0" smtClean="0">
                <a:solidFill>
                  <a:srgbClr val="002060"/>
                </a:solidFill>
              </a:rPr>
              <a:t>Gimnastykuj się codziennie,</a:t>
            </a:r>
            <a:br>
              <a:rPr lang="pl-PL" sz="2800" b="1" i="1" dirty="0" smtClean="0">
                <a:solidFill>
                  <a:srgbClr val="002060"/>
                </a:solidFill>
              </a:rPr>
            </a:br>
            <a:r>
              <a:rPr lang="pl-PL" sz="2800" b="1" i="1" dirty="0" smtClean="0">
                <a:solidFill>
                  <a:srgbClr val="002060"/>
                </a:solidFill>
              </a:rPr>
              <a:t>Bo to zdrowo i przyjemnie.</a:t>
            </a:r>
            <a:br>
              <a:rPr lang="pl-PL" sz="2800" b="1" i="1" dirty="0" smtClean="0">
                <a:solidFill>
                  <a:srgbClr val="002060"/>
                </a:solidFill>
              </a:rPr>
            </a:br>
            <a:r>
              <a:rPr lang="pl-PL" sz="2800" b="1" i="1" dirty="0" smtClean="0">
                <a:solidFill>
                  <a:srgbClr val="002060"/>
                </a:solidFill>
              </a:rPr>
              <a:t>Rób przysiady, ćwicz podskoki, będziesz chudy         i wysoki.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5148064" y="620688"/>
            <a:ext cx="3995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i="1" dirty="0" smtClean="0">
                <a:solidFill>
                  <a:srgbClr val="C00000"/>
                </a:solidFill>
                <a:latin typeface="Book Antiqua" pitchFamily="18" charset="0"/>
              </a:rPr>
              <a:t>Chcesz być zwinny jak wiewiórka?</a:t>
            </a:r>
            <a:br>
              <a:rPr lang="pl-PL" sz="2400" b="1" i="1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pl-PL" sz="2400" b="1" i="1" dirty="0" smtClean="0">
                <a:solidFill>
                  <a:srgbClr val="C00000"/>
                </a:solidFill>
                <a:latin typeface="Book Antiqua" pitchFamily="18" charset="0"/>
              </a:rPr>
              <a:t>Chcesz być szybki jak zajączek?</a:t>
            </a:r>
            <a:br>
              <a:rPr lang="pl-PL" sz="2400" b="1" i="1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pl-PL" sz="2400" b="1" i="1" dirty="0" smtClean="0">
                <a:solidFill>
                  <a:srgbClr val="C00000"/>
                </a:solidFill>
                <a:latin typeface="Book Antiqua" pitchFamily="18" charset="0"/>
              </a:rPr>
              <a:t>Chcesz być silny tak jak miś?</a:t>
            </a:r>
            <a:br>
              <a:rPr lang="pl-PL" sz="2400" b="1" i="1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pl-PL" sz="2400" b="1" i="1" dirty="0" smtClean="0">
                <a:solidFill>
                  <a:srgbClr val="C00000"/>
                </a:solidFill>
                <a:latin typeface="Book Antiqua" pitchFamily="18" charset="0"/>
              </a:rPr>
              <a:t>Więc warzywa z ekologicznego gospodarstwa jedz od dziś!</a:t>
            </a:r>
            <a:endParaRPr lang="pl-PL" sz="2400" b="1" i="1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4283968" y="508518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2800" b="1" dirty="0" smtClean="0">
                <a:solidFill>
                  <a:srgbClr val="7030A0"/>
                </a:solidFill>
              </a:rPr>
              <a:t>Zawsze się odżywiaj zdrowo, będziesz myślał wystrzałowo!</a:t>
            </a:r>
            <a:endParaRPr lang="pl-PL" sz="2800" b="1" dirty="0">
              <a:solidFill>
                <a:srgbClr val="7030A0"/>
              </a:solidFill>
            </a:endParaRPr>
          </a:p>
        </p:txBody>
      </p:sp>
      <p:pic>
        <p:nvPicPr>
          <p:cNvPr id="17410" name="Picture 2" descr="Znalezione obrazy dla zapytania gify animowane ruchome warzyw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4221088"/>
            <a:ext cx="1552575" cy="2381250"/>
          </a:xfrm>
          <a:prstGeom prst="rect">
            <a:avLst/>
          </a:prstGeom>
          <a:noFill/>
        </p:spPr>
      </p:pic>
      <p:pic>
        <p:nvPicPr>
          <p:cNvPr id="6" name="Picture 2" descr="Znalezione obrazy dla zapytania gify animowane ruchome warzyw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869160"/>
            <a:ext cx="1155876" cy="1772816"/>
          </a:xfrm>
          <a:prstGeom prst="rect">
            <a:avLst/>
          </a:prstGeom>
          <a:noFill/>
        </p:spPr>
      </p:pic>
      <p:pic>
        <p:nvPicPr>
          <p:cNvPr id="7" name="Picture 2" descr="Znalezione obrazy dla zapytania gify animowane ruchome warzyw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5229200"/>
            <a:ext cx="921130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0000">
              <a:srgbClr val="2AD5DE"/>
            </a:gs>
            <a:gs pos="100000">
              <a:srgbClr val="00B0F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ójkąt równoramienny 1"/>
          <p:cNvSpPr/>
          <p:nvPr/>
        </p:nvSpPr>
        <p:spPr>
          <a:xfrm>
            <a:off x="2483768" y="1052736"/>
            <a:ext cx="4032448" cy="3312368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Jednostki kontroli</a:t>
            </a:r>
          </a:p>
          <a:p>
            <a:pPr algn="ctr"/>
            <a:r>
              <a:rPr lang="pl-PL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pPr algn="ctr"/>
            <a:r>
              <a:rPr lang="pl-PL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Certyfikacji</a:t>
            </a:r>
          </a:p>
          <a:p>
            <a:pPr algn="ctr"/>
            <a:endParaRPr lang="pl-PL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pl-PL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pl-PL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1259632" y="0"/>
            <a:ext cx="66967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Minister rolnictwa i rozwoju wsi</a:t>
            </a:r>
          </a:p>
          <a:p>
            <a:pPr algn="ctr"/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jako organ  upoważniający prywatne jednostki certyfikujące do prowadzenia kontroli i wydawania certyfikatów</a:t>
            </a:r>
            <a:endParaRPr lang="pl-P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467544" y="3356992"/>
            <a:ext cx="284380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Inspekcja jakości Handlowej Artykułów </a:t>
            </a:r>
          </a:p>
          <a:p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Rolno-Spożywczych</a:t>
            </a:r>
          </a:p>
          <a:p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sprawuje nadzór nad jednostkami certyfikującymi w rolnictwie ekologicznym</a:t>
            </a:r>
            <a:endParaRPr lang="pl-P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6588224" y="3356992"/>
            <a:ext cx="29158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Upoważnione jednostki certyfikujące</a:t>
            </a:r>
          </a:p>
          <a:p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Rolnictwo ekologiczne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Znak certyfikatu ekologicznego rolnictwa</a:t>
            </a:r>
            <a:endParaRPr lang="pl-PL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79512" y="0"/>
            <a:ext cx="8964488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By żyć zdrowo na 6  pamiętaj o 6 złotych zasadach i stosuj się do nich codziennie:</a:t>
            </a:r>
          </a:p>
          <a:p>
            <a:r>
              <a:rPr lang="pl-PL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 Spożywaj 5 porcji owoców i warzyw rozłożonych w ciągu dnia,</a:t>
            </a:r>
          </a:p>
          <a:p>
            <a:r>
              <a:rPr lang="pl-PL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 Zredukuj ilość spożywanych tłuszczów,</a:t>
            </a:r>
          </a:p>
          <a:p>
            <a:r>
              <a:rPr lang="pl-PL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 Jedz o stałych porach, co 3-4 godziny posiłki, których każdego dnia powinno być powyżej 5</a:t>
            </a:r>
          </a:p>
          <a:p>
            <a:r>
              <a:rPr lang="pl-PL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 Spożywaj dziennie 1,5 – 2 litrów wody,</a:t>
            </a:r>
          </a:p>
          <a:p>
            <a:r>
              <a:rPr lang="pl-PL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5. Pamiętaj o codziennych ćwiczeniach minimum 30 min. dziennie</a:t>
            </a:r>
            <a:endParaRPr lang="pl-PL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3314" name="Picture 2" descr="Znalezione obrazy dla zapytania komiks zdrowie"/>
          <p:cNvPicPr>
            <a:picLocks noChangeAspect="1" noChangeArrowheads="1"/>
          </p:cNvPicPr>
          <p:nvPr/>
        </p:nvPicPr>
        <p:blipFill>
          <a:blip r:embed="rId3" cstate="print"/>
          <a:srcRect l="4513" b="14784"/>
          <a:stretch>
            <a:fillRect/>
          </a:stretch>
        </p:blipFill>
        <p:spPr bwMode="auto">
          <a:xfrm>
            <a:off x="4067944" y="4077072"/>
            <a:ext cx="3168352" cy="25310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rgbClr val="2AD5DE"/>
            </a:gs>
            <a:gs pos="100000">
              <a:srgbClr val="00B0F0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6.Korzystaj z piramidy zdrowia codziennie</a:t>
            </a:r>
            <a:endParaRPr lang="pl-PL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Obraz 2" descr="piramida zdrowia2.jpg"/>
          <p:cNvPicPr>
            <a:picLocks noChangeAspect="1"/>
          </p:cNvPicPr>
          <p:nvPr/>
        </p:nvPicPr>
        <p:blipFill>
          <a:blip r:embed="rId2" cstate="print"/>
          <a:srcRect b="5035"/>
          <a:stretch>
            <a:fillRect/>
          </a:stretch>
        </p:blipFill>
        <p:spPr>
          <a:xfrm>
            <a:off x="1043608" y="1681792"/>
            <a:ext cx="7272808" cy="491556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3000" r="-6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bez gm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625273"/>
            <a:ext cx="4572000" cy="3232727"/>
          </a:xfrm>
          <a:prstGeom prst="rect">
            <a:avLst/>
          </a:prstGeom>
        </p:spPr>
      </p:pic>
      <p:pic>
        <p:nvPicPr>
          <p:cNvPr id="2" name="Obraz 1" descr="zdowa żywność górą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5121449" cy="3789040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5687616" y="260648"/>
            <a:ext cx="34563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/>
              <a:t>Więcej warzyw</a:t>
            </a:r>
            <a:br>
              <a:rPr lang="pl-PL" sz="2800" b="1" dirty="0" smtClean="0"/>
            </a:br>
            <a:r>
              <a:rPr lang="pl-PL" sz="2800" b="1" dirty="0" smtClean="0"/>
              <a:t>i owoców,</a:t>
            </a:r>
            <a:br>
              <a:rPr lang="pl-PL" sz="2800" b="1" dirty="0" smtClean="0"/>
            </a:br>
            <a:r>
              <a:rPr lang="pl-PL" sz="2800" b="1" dirty="0" smtClean="0"/>
              <a:t>będziesz zdrowszy</a:t>
            </a:r>
            <a:br>
              <a:rPr lang="pl-PL" sz="2800" b="1" dirty="0" smtClean="0"/>
            </a:br>
            <a:r>
              <a:rPr lang="pl-PL" sz="2800" b="1" dirty="0" smtClean="0"/>
              <a:t>- to jest sposób!</a:t>
            </a:r>
            <a:endParaRPr lang="pl-PL" sz="2800" b="1" dirty="0"/>
          </a:p>
        </p:txBody>
      </p:sp>
      <p:sp>
        <p:nvSpPr>
          <p:cNvPr id="5" name="Prostokąt 4"/>
          <p:cNvSpPr/>
          <p:nvPr/>
        </p:nvSpPr>
        <p:spPr>
          <a:xfrm>
            <a:off x="971600" y="4365104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2800" b="1" dirty="0" smtClean="0"/>
              <a:t>Odstaw tłuszcze,</a:t>
            </a:r>
            <a:br>
              <a:rPr lang="pl-PL" sz="2800" b="1" dirty="0" smtClean="0"/>
            </a:br>
            <a:r>
              <a:rPr lang="pl-PL" sz="2800" b="1" dirty="0" smtClean="0"/>
              <a:t>te zwierzęce,</a:t>
            </a:r>
            <a:br>
              <a:rPr lang="pl-PL" sz="2800" b="1" dirty="0" smtClean="0"/>
            </a:br>
            <a:r>
              <a:rPr lang="pl-PL" sz="2800" b="1" dirty="0" smtClean="0"/>
              <a:t>ulecz wreszcie</a:t>
            </a:r>
            <a:br>
              <a:rPr lang="pl-PL" sz="2800" b="1" dirty="0" smtClean="0"/>
            </a:br>
            <a:r>
              <a:rPr lang="pl-PL" sz="2800" b="1" dirty="0" smtClean="0"/>
              <a:t>swoje serce!</a:t>
            </a:r>
            <a:endParaRPr lang="pl-PL" sz="2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898</Words>
  <Application>Microsoft Office PowerPoint</Application>
  <PresentationFormat>Pokaz na ekranie (4:3)</PresentationFormat>
  <Paragraphs>111</Paragraphs>
  <Slides>19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19</vt:i4>
      </vt:variant>
    </vt:vector>
  </HeadingPairs>
  <TitlesOfParts>
    <vt:vector size="20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Patrycja Panek</dc:creator>
  <cp:lastModifiedBy>Monia i Grześ</cp:lastModifiedBy>
  <cp:revision>56</cp:revision>
  <dcterms:created xsi:type="dcterms:W3CDTF">2017-05-02T16:46:36Z</dcterms:created>
  <dcterms:modified xsi:type="dcterms:W3CDTF">2017-05-11T23:56:52Z</dcterms:modified>
</cp:coreProperties>
</file>